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5"/>
  </p:notesMasterIdLst>
  <p:sldIdLst>
    <p:sldId id="256" r:id="rId2"/>
    <p:sldId id="319" r:id="rId3"/>
    <p:sldId id="359" r:id="rId4"/>
    <p:sldId id="737" r:id="rId5"/>
    <p:sldId id="738" r:id="rId6"/>
    <p:sldId id="743" r:id="rId7"/>
    <p:sldId id="746" r:id="rId8"/>
    <p:sldId id="747" r:id="rId9"/>
    <p:sldId id="765" r:id="rId10"/>
    <p:sldId id="766" r:id="rId11"/>
    <p:sldId id="768" r:id="rId12"/>
    <p:sldId id="769" r:id="rId13"/>
    <p:sldId id="770" r:id="rId14"/>
    <p:sldId id="772" r:id="rId15"/>
    <p:sldId id="771" r:id="rId16"/>
    <p:sldId id="775" r:id="rId17"/>
    <p:sldId id="776" r:id="rId18"/>
    <p:sldId id="777" r:id="rId19"/>
    <p:sldId id="773" r:id="rId20"/>
    <p:sldId id="778" r:id="rId21"/>
    <p:sldId id="774" r:id="rId22"/>
    <p:sldId id="780" r:id="rId23"/>
    <p:sldId id="786" r:id="rId24"/>
    <p:sldId id="782" r:id="rId25"/>
    <p:sldId id="784" r:id="rId26"/>
    <p:sldId id="785" r:id="rId27"/>
    <p:sldId id="787" r:id="rId28"/>
    <p:sldId id="788" r:id="rId29"/>
    <p:sldId id="789" r:id="rId30"/>
    <p:sldId id="781" r:id="rId31"/>
    <p:sldId id="346" r:id="rId32"/>
    <p:sldId id="357" r:id="rId33"/>
    <p:sldId id="34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706" autoAdjust="0"/>
  </p:normalViewPr>
  <p:slideViewPr>
    <p:cSldViewPr>
      <p:cViewPr>
        <p:scale>
          <a:sx n="80" d="100"/>
          <a:sy n="80" d="100"/>
        </p:scale>
        <p:origin x="172" y="-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0783E-EA88-4BA9-BB6A-FE195FDF2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BD4FA-4B90-474F-83DE-8F9BE9C3D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Create a constructor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  <a:r>
              <a:rPr lang="en-US" dirty="0"/>
              <a:t> with the following header: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should:</a:t>
            </a:r>
          </a:p>
          <a:p>
            <a:pPr lvl="1"/>
            <a:r>
              <a:rPr lang="en-US" dirty="0"/>
              <a:t>Create a turtle</a:t>
            </a:r>
          </a:p>
          <a:p>
            <a:pPr lvl="1"/>
            <a:r>
              <a:rPr lang="en-US" dirty="0"/>
              <a:t>Put the turtle's tail up</a:t>
            </a:r>
          </a:p>
          <a:p>
            <a:pPr lvl="1"/>
            <a:r>
              <a:rPr lang="en-US" dirty="0"/>
              <a:t>Hide the turtle</a:t>
            </a:r>
          </a:p>
          <a:p>
            <a:pPr lvl="1"/>
            <a:r>
              <a:rPr lang="en-US" dirty="0"/>
              <a:t>Set the turtle's shape to a square (since we don't have cool bear and fish pictures like the book does)</a:t>
            </a:r>
          </a:p>
          <a:p>
            <a:pPr lvl="1"/>
            <a:r>
              <a:rPr lang="en-US" dirty="0"/>
              <a:t>Set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to 0</a:t>
            </a:r>
          </a:p>
          <a:p>
            <a:pPr lvl="1"/>
            <a:r>
              <a:rPr lang="en-US" dirty="0"/>
              <a:t>Set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</a:p>
          <a:p>
            <a:pPr lvl="1"/>
            <a:r>
              <a:rPr lang="en-US" dirty="0"/>
              <a:t>Set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breedTick</a:t>
            </a:r>
            <a:r>
              <a:rPr lang="en-US" dirty="0"/>
              <a:t> to 0</a:t>
            </a:r>
          </a:p>
          <a:p>
            <a:pPr lvl="1"/>
            <a:r>
              <a:rPr lang="en-US" dirty="0"/>
              <a:t>Set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starveTick</a:t>
            </a:r>
            <a:r>
              <a:rPr lang="en-US" dirty="0"/>
              <a:t> to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590543E-FCF6-431E-A7F6-5B8359242D18}"/>
              </a:ext>
            </a:extLst>
          </p:cNvPr>
          <p:cNvSpPr txBox="1">
            <a:spLocks/>
          </p:cNvSpPr>
          <p:nvPr/>
        </p:nvSpPr>
        <p:spPr>
          <a:xfrm>
            <a:off x="609600" y="22860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41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0856B-FECC-4C6D-80D4-E5627285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Accessors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D5FD1-4C0A-44BD-8B29-AA2C9E078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following accessors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F795C5E-450C-4C50-80B6-145FFB8C201E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getX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39860D-5E75-4A2B-BFCF-E82FE2740C2B}"/>
              </a:ext>
            </a:extLst>
          </p:cNvPr>
          <p:cNvSpPr txBox="1">
            <a:spLocks/>
          </p:cNvSpPr>
          <p:nvPr/>
        </p:nvSpPr>
        <p:spPr>
          <a:xfrm>
            <a:off x="609600" y="34290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getY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06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0856B-FECC-4C6D-80D4-E5627285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Mutators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D5FD1-4C0A-44BD-8B29-AA2C9E078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following mutators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F795C5E-450C-4C50-80B6-145FFB8C201E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39860D-5E75-4A2B-BFCF-E82FE2740C2B}"/>
              </a:ext>
            </a:extLst>
          </p:cNvPr>
          <p:cNvSpPr txBox="1">
            <a:spLocks/>
          </p:cNvSpPr>
          <p:nvPr/>
        </p:nvSpPr>
        <p:spPr>
          <a:xfrm>
            <a:off x="609600" y="3276600"/>
            <a:ext cx="10972800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setY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D52573-8CA7-4A86-99FF-9B711DC60401}"/>
              </a:ext>
            </a:extLst>
          </p:cNvPr>
          <p:cNvSpPr txBox="1">
            <a:spLocks/>
          </p:cNvSpPr>
          <p:nvPr/>
        </p:nvSpPr>
        <p:spPr>
          <a:xfrm>
            <a:off x="609600" y="4114800"/>
            <a:ext cx="10972800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setWorld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05DCDB2-72CB-442D-9FF6-E9733EE24CD0}"/>
              </a:ext>
            </a:extLst>
          </p:cNvPr>
          <p:cNvSpPr txBox="1">
            <a:spLocks/>
          </p:cNvSpPr>
          <p:nvPr/>
        </p:nvSpPr>
        <p:spPr>
          <a:xfrm>
            <a:off x="609600" y="4953000"/>
            <a:ext cx="10972800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appear(self):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move turtle to x and y and show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3CB8161-89E7-4C41-A71D-405BB79625CB}"/>
              </a:ext>
            </a:extLst>
          </p:cNvPr>
          <p:cNvSpPr txBox="1">
            <a:spLocks/>
          </p:cNvSpPr>
          <p:nvPr/>
        </p:nvSpPr>
        <p:spPr>
          <a:xfrm>
            <a:off x="609600" y="5791200"/>
            <a:ext cx="10972800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hide(self):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hide turtle</a:t>
            </a:r>
          </a:p>
        </p:txBody>
      </p:sp>
    </p:spTree>
    <p:extLst>
      <p:ext uri="{BB962C8B-B14F-4D97-AF65-F5344CB8AC3E}">
        <p14:creationId xmlns:p14="http://schemas.microsoft.com/office/powerpoint/2010/main" val="95601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84BC-F8A1-42A0-B9A2-3E92A0F1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move()</a:t>
            </a:r>
            <a:r>
              <a:rPr lang="en-US" dirty="0"/>
              <a:t> method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76898-E4ED-4639-BF31-F60DBCEE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a method with the following header: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should:</a:t>
            </a:r>
          </a:p>
          <a:p>
            <a:pPr lvl="1"/>
            <a:r>
              <a:rPr lang="en-US" dirty="0"/>
              <a:t>Tell world to move a thing from the current x and y to the new ones</a:t>
            </a:r>
          </a:p>
          <a:p>
            <a:pPr lvl="1"/>
            <a:r>
              <a:rPr lang="en-US" dirty="0"/>
              <a:t>Set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values to the new ones</a:t>
            </a:r>
          </a:p>
          <a:p>
            <a:pPr lvl="1"/>
            <a:r>
              <a:rPr lang="en-US" dirty="0"/>
              <a:t>Move the turtle the new location as well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B1282C-CCC7-4F9F-B2CA-3149CC72C2CA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move(self,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newX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newY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73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8FDF3-F457-4CA1-BBF1-AE6191D37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place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  <a:r>
              <a:rPr lang="en-US" dirty="0"/>
              <a:t>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66C6C-FBAB-4688-85B7-CA3725F7D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346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following code creates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dirty="0"/>
              <a:t> and places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  <a:r>
              <a:rPr lang="en-US" dirty="0"/>
              <a:t> objects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3A6206-1E91-45E6-BFE5-8DEEC336F5D5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44927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bearCount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fishCount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worldLife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2500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 = 50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 = 25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 = World(width, height)</a:t>
            </a:r>
          </a:p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world.draw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fishCount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fish = Fish()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(width)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(height)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world.emptyLocation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x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(width)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y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(height)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world.addThing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(fish, x, y)</a:t>
            </a:r>
          </a:p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bearCount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bear = Bear()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(width)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(height)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not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world.emptyLocation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x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(width)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y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(height)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world.addThing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(bear, x, y)</a:t>
            </a:r>
          </a:p>
        </p:txBody>
      </p:sp>
    </p:spTree>
    <p:extLst>
      <p:ext uri="{BB962C8B-B14F-4D97-AF65-F5344CB8AC3E}">
        <p14:creationId xmlns:p14="http://schemas.microsoft.com/office/powerpoint/2010/main" val="34926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06715-6A09-42B1-90CD-81440C12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E447-9307-45E4-87A0-0A573B9E4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can create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  <a:r>
              <a:rPr lang="en-US" dirty="0"/>
              <a:t> objects and put them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dirty="0"/>
              <a:t> object</a:t>
            </a:r>
          </a:p>
          <a:p>
            <a:r>
              <a:rPr lang="en-US" dirty="0"/>
              <a:t>The next step is to give them behaviors:</a:t>
            </a:r>
          </a:p>
          <a:p>
            <a:pPr lvl="1"/>
            <a:r>
              <a:rPr lang="en-US" dirty="0"/>
              <a:t>Moving</a:t>
            </a:r>
          </a:p>
          <a:p>
            <a:pPr lvl="1"/>
            <a:r>
              <a:rPr lang="en-US" dirty="0"/>
              <a:t>Breeding</a:t>
            </a:r>
          </a:p>
          <a:p>
            <a:pPr lvl="1"/>
            <a:r>
              <a:rPr lang="en-US" dirty="0"/>
              <a:t>Eating</a:t>
            </a:r>
          </a:p>
          <a:p>
            <a:r>
              <a:rPr lang="en-US" dirty="0"/>
              <a:t>We can even add other kinds of objects to the ecosystem</a:t>
            </a:r>
          </a:p>
        </p:txBody>
      </p:sp>
    </p:spTree>
    <p:extLst>
      <p:ext uri="{BB962C8B-B14F-4D97-AF65-F5344CB8AC3E}">
        <p14:creationId xmlns:p14="http://schemas.microsoft.com/office/powerpoint/2010/main" val="221544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8E8C0-2B41-4454-A353-A0B010BF7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DF584-54FD-4199-B944-CCE2EE6948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8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521E25-EC87-4DE7-9377-3430CEA5E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types in Python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CCD65E-EB22-4B5F-995A-220FFB7F5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492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Types are pretty loose in Python</a:t>
            </a:r>
          </a:p>
          <a:p>
            <a:r>
              <a:rPr lang="en-US" dirty="0"/>
              <a:t>You can say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and later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'goat'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will have a different type based on what's inside of it</a:t>
            </a:r>
          </a:p>
          <a:p>
            <a:r>
              <a:rPr lang="en-US" dirty="0"/>
              <a:t>You can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type()</a:t>
            </a:r>
            <a:r>
              <a:rPr lang="en-US" dirty="0"/>
              <a:t> function to see what the type of something currently is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16EE9F0-7DEC-40E0-B1C6-B40CAB0FCE58}"/>
              </a:ext>
            </a:extLst>
          </p:cNvPr>
          <p:cNvSpPr txBox="1">
            <a:spLocks/>
          </p:cNvSpPr>
          <p:nvPr/>
        </p:nvSpPr>
        <p:spPr>
          <a:xfrm>
            <a:off x="609600" y="4267200"/>
            <a:ext cx="10972800" cy="2209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&lt;class 'int'&gt;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'goat'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&lt;class 'str'&gt;</a:t>
            </a:r>
          </a:p>
        </p:txBody>
      </p:sp>
    </p:spTree>
    <p:extLst>
      <p:ext uri="{BB962C8B-B14F-4D97-AF65-F5344CB8AC3E}">
        <p14:creationId xmlns:p14="http://schemas.microsoft.com/office/powerpoint/2010/main" val="131622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F38F-EBC4-438C-A5E9-A6968430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89A1C-4287-41A0-89D0-A2B8D020B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test to see if a variable has a certain type, you can also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It's useful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  <a:p>
            <a:r>
              <a:rPr lang="en-US" dirty="0"/>
              <a:t>It will also help us find out if an object is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B00D982-4352-4421-81F0-8945E6C8A773}"/>
              </a:ext>
            </a:extLst>
          </p:cNvPr>
          <p:cNvSpPr txBox="1">
            <a:spLocks/>
          </p:cNvSpPr>
          <p:nvPr/>
        </p:nvSpPr>
        <p:spPr>
          <a:xfrm>
            <a:off x="609600" y="4038600"/>
            <a:ext cx="10972800" cy="2209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"It's an int!"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"What's going on?"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020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66CE3-B1ED-43D9-8500-270169092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Behavior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EB44F-F95E-4324-B05B-5418EAF6E5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8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Simulations</a:t>
            </a:r>
          </a:p>
          <a:p>
            <a:r>
              <a:rPr lang="en-US" dirty="0"/>
              <a:t>UML</a:t>
            </a:r>
          </a:p>
          <a:p>
            <a:r>
              <a:rPr lang="en-US" dirty="0"/>
              <a:t>Fish and bears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21C10-6793-43F4-9653-64FBDE1E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the neighborhood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EC060-A2B5-4575-8DFE-DD03AD1B5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7086600" cy="3939808"/>
          </a:xfrm>
        </p:spPr>
        <p:txBody>
          <a:bodyPr>
            <a:normAutofit fontScale="92500"/>
          </a:bodyPr>
          <a:lstStyle/>
          <a:p>
            <a:r>
              <a:rPr lang="en-US" dirty="0"/>
              <a:t>There are a few ways to look at the eight neighboring spaces around a fish (or a bear)</a:t>
            </a:r>
          </a:p>
          <a:p>
            <a:r>
              <a:rPr lang="en-US" dirty="0"/>
              <a:t>One way is to look at all the offsets from a list</a:t>
            </a:r>
          </a:p>
          <a:p>
            <a:r>
              <a:rPr lang="en-US" dirty="0"/>
              <a:t>For example, if your location is (x, y), you can add each of the following offsets to get all possible neighboring locations: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0241BA-A7C8-45DC-812C-4A03B11C5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938538"/>
              </p:ext>
            </p:extLst>
          </p:nvPr>
        </p:nvGraphicFramePr>
        <p:xfrm>
          <a:off x="7696200" y="1828800"/>
          <a:ext cx="4206177" cy="3613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2059">
                  <a:extLst>
                    <a:ext uri="{9D8B030D-6E8A-4147-A177-3AD203B41FA5}">
                      <a16:colId xmlns:a16="http://schemas.microsoft.com/office/drawing/2014/main" val="3400132438"/>
                    </a:ext>
                  </a:extLst>
                </a:gridCol>
                <a:gridCol w="1402059">
                  <a:extLst>
                    <a:ext uri="{9D8B030D-6E8A-4147-A177-3AD203B41FA5}">
                      <a16:colId xmlns:a16="http://schemas.microsoft.com/office/drawing/2014/main" val="1372515265"/>
                    </a:ext>
                  </a:extLst>
                </a:gridCol>
                <a:gridCol w="1402059">
                  <a:extLst>
                    <a:ext uri="{9D8B030D-6E8A-4147-A177-3AD203B41FA5}">
                      <a16:colId xmlns:a16="http://schemas.microsoft.com/office/drawing/2014/main" val="1478650775"/>
                    </a:ext>
                  </a:extLst>
                </a:gridCol>
              </a:tblGrid>
              <a:tr h="1204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 - 1,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 + 1)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 + 1)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 + 1,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 + 1)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6497173"/>
                  </a:ext>
                </a:extLst>
              </a:tr>
              <a:tr h="1204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 - 1,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 +1,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7823583"/>
                  </a:ext>
                </a:extLst>
              </a:tr>
              <a:tr h="1204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 - 1,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 - 1)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 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 - 1)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 + 1,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 - 1)</a:t>
                      </a:r>
                    </a:p>
                  </a:txBody>
                  <a:tcPr marL="85779" marR="85779" marT="42890" marB="428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8046201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C26CC4-482C-4E5F-95F6-0D56F4E36761}"/>
              </a:ext>
            </a:extLst>
          </p:cNvPr>
          <p:cNvSpPr txBox="1">
            <a:spLocks/>
          </p:cNvSpPr>
          <p:nvPr/>
        </p:nvSpPr>
        <p:spPr>
          <a:xfrm>
            <a:off x="259112" y="5863287"/>
            <a:ext cx="11673776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offsets = [(-1,1), (0,1), (1,1), (-1,0), (1,0), (-1,-1), (0,-1), (1,-1)]</a:t>
            </a:r>
          </a:p>
        </p:txBody>
      </p:sp>
    </p:spTree>
    <p:extLst>
      <p:ext uri="{BB962C8B-B14F-4D97-AF65-F5344CB8AC3E}">
        <p14:creationId xmlns:p14="http://schemas.microsoft.com/office/powerpoint/2010/main" val="31921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4194EA-644D-443E-ABAD-E4725497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life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948275-16E3-43A6-986D-4791790A9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874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a fish gets a turn to live, this is what it does:</a:t>
            </a:r>
          </a:p>
          <a:p>
            <a:pPr lvl="1"/>
            <a:r>
              <a:rPr lang="en-US" dirty="0"/>
              <a:t>Counts the fish that are near it (occupying the eight neighboring spaces)</a:t>
            </a:r>
          </a:p>
          <a:p>
            <a:pPr lvl="1"/>
            <a:r>
              <a:rPr lang="en-US" dirty="0"/>
              <a:t>If there are two or more neighboring fish, it dies (removing itself from the world)</a:t>
            </a:r>
          </a:p>
          <a:p>
            <a:pPr lvl="1"/>
            <a:r>
              <a:rPr lang="en-US" dirty="0"/>
              <a:t>Otherwise,</a:t>
            </a:r>
          </a:p>
          <a:p>
            <a:pPr lvl="2"/>
            <a:r>
              <a:rPr lang="en-US" dirty="0"/>
              <a:t>Increase its breeding counter by one</a:t>
            </a:r>
          </a:p>
          <a:p>
            <a:pPr lvl="2"/>
            <a:r>
              <a:rPr lang="en-US" dirty="0"/>
              <a:t>If its breeding counter is twelve or more,</a:t>
            </a:r>
          </a:p>
          <a:p>
            <a:pPr lvl="3"/>
            <a:r>
              <a:rPr lang="en-US" dirty="0"/>
              <a:t>Try to breed</a:t>
            </a:r>
          </a:p>
          <a:p>
            <a:pPr lvl="2"/>
            <a:r>
              <a:rPr lang="en-US" dirty="0"/>
              <a:t>Try to move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C54B290-36AA-42ED-872C-45AEA8B21035}"/>
              </a:ext>
            </a:extLst>
          </p:cNvPr>
          <p:cNvSpPr txBox="1">
            <a:spLocks/>
          </p:cNvSpPr>
          <p:nvPr/>
        </p:nvSpPr>
        <p:spPr>
          <a:xfrm>
            <a:off x="609600" y="55626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live(self):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0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84BC-F8A1-42A0-B9A2-3E92A0F1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tryToBreed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76898-E4ED-4639-BF31-F60DBCEE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a method with the following header: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should:</a:t>
            </a:r>
          </a:p>
          <a:p>
            <a:pPr lvl="1"/>
            <a:r>
              <a:rPr lang="en-US" dirty="0"/>
              <a:t>Randomly pick a location using the list of eight possible offsets</a:t>
            </a:r>
          </a:p>
          <a:p>
            <a:pPr lvl="1"/>
            <a:r>
              <a:rPr lang="en-US" dirty="0"/>
              <a:t>(Keep picking offsets if the location is out of bounds)</a:t>
            </a:r>
          </a:p>
          <a:p>
            <a:pPr lvl="1"/>
            <a:r>
              <a:rPr lang="en-US" dirty="0"/>
              <a:t>If the random location is empty,</a:t>
            </a:r>
          </a:p>
          <a:p>
            <a:pPr lvl="2"/>
            <a:r>
              <a:rPr lang="en-US" dirty="0"/>
              <a:t>Create a new fish in that location</a:t>
            </a:r>
          </a:p>
          <a:p>
            <a:pPr lvl="2"/>
            <a:r>
              <a:rPr lang="en-US" dirty="0"/>
              <a:t>Add the new object to the world</a:t>
            </a:r>
          </a:p>
          <a:p>
            <a:pPr lvl="2"/>
            <a:r>
              <a:rPr lang="en-US" dirty="0"/>
              <a:t>Set its breeding counter to 0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B1282C-CCC7-4F9F-B2CA-3149CC72C2CA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tryToBreed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5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84BC-F8A1-42A0-B9A2-3E92A0F1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tryToMove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76898-E4ED-4639-BF31-F60DBCEE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a method with the following header: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should:</a:t>
            </a:r>
          </a:p>
          <a:p>
            <a:pPr lvl="1"/>
            <a:r>
              <a:rPr lang="en-US" dirty="0"/>
              <a:t>Randomly pick a location using the list of eight possible offsets</a:t>
            </a:r>
          </a:p>
          <a:p>
            <a:pPr lvl="1"/>
            <a:r>
              <a:rPr lang="en-US" dirty="0"/>
              <a:t>(Keep picking offsets if the location is out of bounds)</a:t>
            </a:r>
          </a:p>
          <a:p>
            <a:pPr lvl="1"/>
            <a:r>
              <a:rPr lang="en-US" dirty="0"/>
              <a:t>If the random location is empty,</a:t>
            </a:r>
          </a:p>
          <a:p>
            <a:pPr lvl="2"/>
            <a:r>
              <a:rPr lang="en-US" dirty="0"/>
              <a:t>Move to that location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B1282C-CCC7-4F9F-B2CA-3149CC72C2CA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tryToMove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40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66CE3-B1ED-43D9-8500-270169092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Bear Behavior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EB44F-F95E-4324-B05B-5418EAF6E5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6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4194EA-644D-443E-ABAD-E4725497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Bear life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948275-16E3-43A6-986D-4791790A9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874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a bear gets a turn to live, this is what it does:</a:t>
            </a:r>
          </a:p>
          <a:p>
            <a:pPr lvl="1"/>
            <a:r>
              <a:rPr lang="en-US" dirty="0"/>
              <a:t>Increase its breeding counter by one</a:t>
            </a:r>
          </a:p>
          <a:p>
            <a:pPr lvl="1"/>
            <a:r>
              <a:rPr lang="en-US" dirty="0"/>
              <a:t>If its breeding counter is eight or more,</a:t>
            </a:r>
          </a:p>
          <a:p>
            <a:pPr lvl="2"/>
            <a:r>
              <a:rPr lang="en-US" dirty="0"/>
              <a:t>Try to breed</a:t>
            </a:r>
          </a:p>
          <a:p>
            <a:pPr lvl="1"/>
            <a:r>
              <a:rPr lang="en-US" dirty="0"/>
              <a:t>It should try to eat</a:t>
            </a:r>
          </a:p>
          <a:p>
            <a:pPr lvl="1"/>
            <a:r>
              <a:rPr lang="en-US" dirty="0"/>
              <a:t>If its starving counter is ten,</a:t>
            </a:r>
          </a:p>
          <a:p>
            <a:pPr lvl="2"/>
            <a:r>
              <a:rPr lang="en-US" dirty="0"/>
              <a:t>It dies (removing itself from the world)</a:t>
            </a:r>
          </a:p>
          <a:p>
            <a:pPr lvl="1"/>
            <a:r>
              <a:rPr lang="en-US" dirty="0"/>
              <a:t>Otherwise,</a:t>
            </a:r>
          </a:p>
          <a:p>
            <a:pPr lvl="2"/>
            <a:r>
              <a:rPr lang="en-US" dirty="0"/>
              <a:t>Try to move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C54B290-36AA-42ED-872C-45AEA8B21035}"/>
              </a:ext>
            </a:extLst>
          </p:cNvPr>
          <p:cNvSpPr txBox="1">
            <a:spLocks/>
          </p:cNvSpPr>
          <p:nvPr/>
        </p:nvSpPr>
        <p:spPr>
          <a:xfrm>
            <a:off x="609600" y="55626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live(self):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0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84BC-F8A1-42A0-B9A2-3E92A0F1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tryToBreed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76898-E4ED-4639-BF31-F60DBCEE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Write a method with the following header (which works almost exactly like the same method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should:</a:t>
            </a:r>
          </a:p>
          <a:p>
            <a:pPr lvl="1"/>
            <a:r>
              <a:rPr lang="en-US" dirty="0"/>
              <a:t>Randomly pick a location using the list of eight possible offsets</a:t>
            </a:r>
          </a:p>
          <a:p>
            <a:pPr lvl="1"/>
            <a:r>
              <a:rPr lang="en-US" dirty="0"/>
              <a:t>(Keep picking offsets if the location is out of bounds)</a:t>
            </a:r>
          </a:p>
          <a:p>
            <a:pPr lvl="1"/>
            <a:r>
              <a:rPr lang="en-US" dirty="0"/>
              <a:t>If the random location is empty,</a:t>
            </a:r>
          </a:p>
          <a:p>
            <a:pPr lvl="2"/>
            <a:r>
              <a:rPr lang="en-US" dirty="0"/>
              <a:t>Create a new bear in that location</a:t>
            </a:r>
          </a:p>
          <a:p>
            <a:pPr lvl="2"/>
            <a:r>
              <a:rPr lang="en-US" dirty="0"/>
              <a:t>Add the new object to the world</a:t>
            </a:r>
          </a:p>
          <a:p>
            <a:pPr lvl="2"/>
            <a:r>
              <a:rPr lang="en-US" dirty="0"/>
              <a:t>Set its breeding counter to 0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B1282C-CCC7-4F9F-B2CA-3149CC72C2CA}"/>
              </a:ext>
            </a:extLst>
          </p:cNvPr>
          <p:cNvSpPr txBox="1">
            <a:spLocks/>
          </p:cNvSpPr>
          <p:nvPr/>
        </p:nvSpPr>
        <p:spPr>
          <a:xfrm>
            <a:off x="609600" y="26670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tryToBreed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40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84BC-F8A1-42A0-B9A2-3E92A0F1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tryToMove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76898-E4ED-4639-BF31-F60DBCEE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a method with the following header (which works exactly like the same method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should:</a:t>
            </a:r>
          </a:p>
          <a:p>
            <a:pPr lvl="1"/>
            <a:r>
              <a:rPr lang="en-US" dirty="0"/>
              <a:t>Randomly pick a location using the list of eight possible offsets</a:t>
            </a:r>
          </a:p>
          <a:p>
            <a:pPr lvl="1"/>
            <a:r>
              <a:rPr lang="en-US" dirty="0"/>
              <a:t>(Keep picking offsets if the location is out of bounds)</a:t>
            </a:r>
          </a:p>
          <a:p>
            <a:pPr lvl="1"/>
            <a:r>
              <a:rPr lang="en-US" dirty="0"/>
              <a:t>If the random location is empty,</a:t>
            </a:r>
          </a:p>
          <a:p>
            <a:pPr lvl="2"/>
            <a:r>
              <a:rPr lang="en-US" dirty="0"/>
              <a:t>Move to that location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B1282C-CCC7-4F9F-B2CA-3149CC72C2CA}"/>
              </a:ext>
            </a:extLst>
          </p:cNvPr>
          <p:cNvSpPr txBox="1">
            <a:spLocks/>
          </p:cNvSpPr>
          <p:nvPr/>
        </p:nvSpPr>
        <p:spPr>
          <a:xfrm>
            <a:off x="609600" y="28956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tryToMove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4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84BC-F8A1-42A0-B9A2-3E92A0F1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tryToEat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76898-E4ED-4639-BF31-F60DBCEE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Write a method with the following header 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should:</a:t>
            </a:r>
          </a:p>
          <a:p>
            <a:pPr lvl="1"/>
            <a:r>
              <a:rPr lang="en-US" dirty="0"/>
              <a:t>Look through all eight neighbors, using the list of offsets</a:t>
            </a:r>
          </a:p>
          <a:p>
            <a:pPr lvl="2"/>
            <a:r>
              <a:rPr lang="en-US" dirty="0"/>
              <a:t>If any of those neighbors is not empty and is also a fish,</a:t>
            </a:r>
          </a:p>
          <a:p>
            <a:pPr lvl="3"/>
            <a:r>
              <a:rPr lang="en-US" dirty="0"/>
              <a:t>Add that fish to a list of possible prey</a:t>
            </a:r>
          </a:p>
          <a:p>
            <a:pPr lvl="1"/>
            <a:r>
              <a:rPr lang="en-US" dirty="0"/>
              <a:t>If there is at least one fish in the list of prey,</a:t>
            </a:r>
          </a:p>
          <a:p>
            <a:pPr lvl="2"/>
            <a:r>
              <a:rPr lang="en-US" dirty="0"/>
              <a:t>Randomly pick one</a:t>
            </a:r>
          </a:p>
          <a:p>
            <a:pPr lvl="2"/>
            <a:r>
              <a:rPr lang="en-US" dirty="0"/>
              <a:t>Delete that fish from the world</a:t>
            </a:r>
          </a:p>
          <a:p>
            <a:pPr lvl="2"/>
            <a:r>
              <a:rPr lang="en-US" dirty="0"/>
              <a:t>Move to the location of that fish</a:t>
            </a:r>
          </a:p>
          <a:p>
            <a:pPr lvl="2"/>
            <a:r>
              <a:rPr lang="en-US" dirty="0"/>
              <a:t>Set the starving counter to zero</a:t>
            </a:r>
          </a:p>
          <a:p>
            <a:pPr lvl="1"/>
            <a:r>
              <a:rPr lang="en-US" dirty="0"/>
              <a:t>Otherwise,</a:t>
            </a:r>
          </a:p>
          <a:p>
            <a:pPr lvl="2"/>
            <a:r>
              <a:rPr lang="en-US" dirty="0"/>
              <a:t>Increase the starving counter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B1282C-CCC7-4F9F-B2CA-3149CC72C2CA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tryToEat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3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F74E1-B8AE-4AD0-BF44-835030C3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Finishing the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B14CE-FF59-4D4A-B93B-B083C664C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all the classes have been written and the code to place the initial set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objects runs, we only need one short loop to run the simulation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C6F1C7-B06A-4500-8310-7A446BBAC86A}"/>
              </a:ext>
            </a:extLst>
          </p:cNvPr>
          <p:cNvSpPr txBox="1">
            <a:spLocks/>
          </p:cNvSpPr>
          <p:nvPr/>
        </p:nvSpPr>
        <p:spPr>
          <a:xfrm>
            <a:off x="609600" y="3581400"/>
            <a:ext cx="10972800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worldLife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world.live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98165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1EAE5-9066-4B23-8B16-D6F9FAB6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42203-2FFD-4072-A6E6-88423B4DCB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9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inheritance</a:t>
            </a:r>
          </a:p>
          <a:p>
            <a:r>
              <a:rPr lang="en-US" dirty="0"/>
              <a:t>Work time for Assignment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Assignment 9</a:t>
            </a:r>
          </a:p>
          <a:p>
            <a:pPr lvl="1"/>
            <a:r>
              <a:rPr lang="en-US" b="1" dirty="0"/>
              <a:t>Due Friday</a:t>
            </a:r>
          </a:p>
          <a:p>
            <a:r>
              <a:rPr lang="en-US" dirty="0"/>
              <a:t>Start reading Chapter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8D9D-89DD-484B-A297-5A54B45F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76FD-1220-4E99-9053-D0B578F36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6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19E6-B9C4-43BA-86B6-B060A452A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and Bears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1FBFB-FD0B-4A5C-996F-33346CEF6E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8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22608-F04B-4428-9CE0-100CB704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4320-F731-4A6E-A5CF-5C1E61402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Here is a UML class diagram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dirty="0"/>
              <a:t> class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C46911-BA34-4888-8E10-FBC417B38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36136"/>
              </p:ext>
            </p:extLst>
          </p:nvPr>
        </p:nvGraphicFramePr>
        <p:xfrm>
          <a:off x="8458200" y="1676400"/>
          <a:ext cx="2895600" cy="479120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World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thingList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grid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turtle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screen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draw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getMaxX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getMaxY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addThing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deleteThing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moveThing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live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emptyLocation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lookAtLocation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329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22608-F04B-4428-9CE0-100CB704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4320-F731-4A6E-A5CF-5C1E61402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Here is a UML class diagram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  <a:r>
              <a:rPr lang="en-US" dirty="0"/>
              <a:t> class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C46911-BA34-4888-8E10-FBC417B38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05911"/>
              </p:ext>
            </p:extLst>
          </p:nvPr>
        </p:nvGraphicFramePr>
        <p:xfrm>
          <a:off x="8458200" y="634237"/>
          <a:ext cx="2895600" cy="561416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Bear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breedTick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starveTick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turtle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setWorld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appear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hide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live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tryToBreed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tryToMove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tryToEat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92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22608-F04B-4428-9CE0-100CB704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4320-F731-4A6E-A5CF-5C1E61402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Here is a UML class diagram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class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C46911-BA34-4888-8E10-FBC417B38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641199"/>
              </p:ext>
            </p:extLst>
          </p:nvPr>
        </p:nvGraphicFramePr>
        <p:xfrm>
          <a:off x="8458200" y="1676400"/>
          <a:ext cx="2895600" cy="479120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Fish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breedTick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turtle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setWorld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appear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hide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live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tryToMove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450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C6F41A-B8E7-41FD-8936-488D2CB0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  <a:r>
              <a:rPr lang="en-US" dirty="0"/>
              <a:t> Class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181A6-4628-40EC-9D74-E64BF0A14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2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5018</TotalTime>
  <Words>1454</Words>
  <Application>Microsoft Office PowerPoint</Application>
  <PresentationFormat>Widescreen</PresentationFormat>
  <Paragraphs>271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9</vt:lpstr>
      <vt:lpstr>Fish and Bears</vt:lpstr>
      <vt:lpstr>Class diagram for World</vt:lpstr>
      <vt:lpstr>Class diagram for Bear</vt:lpstr>
      <vt:lpstr>Class diagram for Fish</vt:lpstr>
      <vt:lpstr>Bear Class</vt:lpstr>
      <vt:lpstr>Implementing Bear</vt:lpstr>
      <vt:lpstr>Accessors for Bear</vt:lpstr>
      <vt:lpstr>Mutators for Bear</vt:lpstr>
      <vt:lpstr>move() method for Bear</vt:lpstr>
      <vt:lpstr>Code to place Fish and Bear objects</vt:lpstr>
      <vt:lpstr>Coming up</vt:lpstr>
      <vt:lpstr>isinstance()</vt:lpstr>
      <vt:lpstr>Determining types in Python</vt:lpstr>
      <vt:lpstr>isinstance()</vt:lpstr>
      <vt:lpstr>Fish Behavior</vt:lpstr>
      <vt:lpstr>Searching the neighborhood</vt:lpstr>
      <vt:lpstr>Fish life</vt:lpstr>
      <vt:lpstr>tryToBreed() method for Fish</vt:lpstr>
      <vt:lpstr>tryToMove() method for Fish</vt:lpstr>
      <vt:lpstr>Bear Behavior</vt:lpstr>
      <vt:lpstr>Bear life</vt:lpstr>
      <vt:lpstr>tryToBreed() method for Bear</vt:lpstr>
      <vt:lpstr>tryToMove() method for Bear</vt:lpstr>
      <vt:lpstr>tryToEat() method for Bear</vt:lpstr>
      <vt:lpstr>Finishing the simulation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614</cp:revision>
  <dcterms:created xsi:type="dcterms:W3CDTF">2009-01-11T21:03:04Z</dcterms:created>
  <dcterms:modified xsi:type="dcterms:W3CDTF">2023-11-15T20:53:14Z</dcterms:modified>
</cp:coreProperties>
</file>